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61" r:id="rId3"/>
    <p:sldId id="311" r:id="rId4"/>
    <p:sldId id="285" r:id="rId5"/>
    <p:sldId id="286" r:id="rId6"/>
    <p:sldId id="287" r:id="rId7"/>
    <p:sldId id="299" r:id="rId8"/>
    <p:sldId id="300" r:id="rId9"/>
    <p:sldId id="289" r:id="rId10"/>
    <p:sldId id="283" r:id="rId11"/>
    <p:sldId id="306" r:id="rId12"/>
    <p:sldId id="304" r:id="rId13"/>
    <p:sldId id="284" r:id="rId14"/>
    <p:sldId id="307" r:id="rId15"/>
    <p:sldId id="303" r:id="rId16"/>
    <p:sldId id="290" r:id="rId17"/>
    <p:sldId id="293" r:id="rId18"/>
    <p:sldId id="296" r:id="rId19"/>
    <p:sldId id="297" r:id="rId20"/>
    <p:sldId id="301" r:id="rId21"/>
    <p:sldId id="308" r:id="rId22"/>
    <p:sldId id="291" r:id="rId23"/>
    <p:sldId id="292" r:id="rId24"/>
    <p:sldId id="294" r:id="rId25"/>
    <p:sldId id="312" r:id="rId26"/>
    <p:sldId id="310" r:id="rId27"/>
    <p:sldId id="302" r:id="rId28"/>
    <p:sldId id="309" r:id="rId29"/>
    <p:sldId id="298" r:id="rId30"/>
    <p:sldId id="313" r:id="rId31"/>
    <p:sldId id="305" r:id="rId32"/>
    <p:sldId id="282" r:id="rId33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71" d="100"/>
          <a:sy n="71" d="100"/>
        </p:scale>
        <p:origin x="252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53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user\Dropbox\Octavos\Isaac_octavos_sorted.xlsx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Sheet2!$B$3:$C$36</cx:f>
        <cx:lvl ptCount="34">
          <cx:pt idx="0">59</cx:pt>
          <cx:pt idx="1">Caen</cx:pt>
          <cx:pt idx="2">Lyon</cx:pt>
          <cx:pt idx="3">Paris</cx:pt>
          <cx:pt idx="4">Rouen</cx:pt>
          <cx:pt idx="6">3</cx:pt>
          <cx:pt idx="7">Lyon</cx:pt>
          <cx:pt idx="8">Paris</cx:pt>
          <cx:pt idx="10">63</cx:pt>
          <cx:pt idx="11">Lyon</cx:pt>
          <cx:pt idx="12">Paris</cx:pt>
          <cx:pt idx="14">67</cx:pt>
          <cx:pt idx="15">Lyon</cx:pt>
          <cx:pt idx="16">Paris</cx:pt>
          <cx:pt idx="17">Rouen</cx:pt>
          <cx:pt idx="19">81</cx:pt>
          <cx:pt idx="20">Amiens</cx:pt>
          <cx:pt idx="21">Caen</cx:pt>
          <cx:pt idx="22">Lyon</cx:pt>
          <cx:pt idx="23">Paris</cx:pt>
          <cx:pt idx="24">Rouen</cx:pt>
          <cx:pt idx="25">Troyes</cx:pt>
          <cx:pt idx="27">37</cx:pt>
          <cx:pt idx="28">Lyon</cx:pt>
          <cx:pt idx="29">Paris</cx:pt>
          <cx:pt idx="30">Rouen</cx:pt>
          <cx:pt idx="32">1</cx:pt>
          <cx:pt idx="33">Paris</cx:pt>
        </cx:lvl>
        <cx:lvl ptCount="34">
          <cx:pt idx="0">chancery</cx:pt>
          <cx:pt idx="6">Median</cx:pt>
          <cx:pt idx="10">Narrow median</cx:pt>
          <cx:pt idx="14">Narrow super-median</cx:pt>
          <cx:pt idx="19">Super-chancery</cx:pt>
          <cx:pt idx="27">Super-median</cx:pt>
          <cx:pt idx="32">Super-royal</cx:pt>
        </cx:lvl>
      </cx:strDim>
      <cx:numDim type="size">
        <cx:f>Sheet2!$D$3:$D$36</cx:f>
        <cx:lvl ptCount="34" formatCode="0.00%">
          <cx:pt idx="0">0.18971061093247588</cx:pt>
          <cx:pt idx="1">1</cx:pt>
          <cx:pt idx="2">3</cx:pt>
          <cx:pt idx="3">54</cx:pt>
          <cx:pt idx="4">1</cx:pt>
          <cx:pt idx="6">0.0096463022508038593</cx:pt>
          <cx:pt idx="7">1</cx:pt>
          <cx:pt idx="8">2</cx:pt>
          <cx:pt idx="10">0.20257234726688103</cx:pt>
          <cx:pt idx="11">22</cx:pt>
          <cx:pt idx="12">41</cx:pt>
          <cx:pt idx="14">0.21543408360128619</cx:pt>
          <cx:pt idx="15">18</cx:pt>
          <cx:pt idx="16">45</cx:pt>
          <cx:pt idx="17">4</cx:pt>
          <cx:pt idx="19">0.26045016077170419</cx:pt>
          <cx:pt idx="20">1</cx:pt>
          <cx:pt idx="21">1</cx:pt>
          <cx:pt idx="22">10</cx:pt>
          <cx:pt idx="23">59</cx:pt>
          <cx:pt idx="24">9</cx:pt>
          <cx:pt idx="25">1</cx:pt>
          <cx:pt idx="27">0.11897106109324759</cx:pt>
          <cx:pt idx="28">26</cx:pt>
          <cx:pt idx="29">9</cx:pt>
          <cx:pt idx="30">2</cx:pt>
          <cx:pt idx="33">1</cx:pt>
        </cx:lvl>
      </cx:numDim>
    </cx:data>
    <cx:data id="1">
      <cx:strDim type="cat">
        <cx:f>Sheet2!$B$3:$C$36</cx:f>
        <cx:lvl ptCount="34">
          <cx:pt idx="0">59</cx:pt>
          <cx:pt idx="1">Caen</cx:pt>
          <cx:pt idx="2">Lyon</cx:pt>
          <cx:pt idx="3">Paris</cx:pt>
          <cx:pt idx="4">Rouen</cx:pt>
          <cx:pt idx="6">3</cx:pt>
          <cx:pt idx="7">Lyon</cx:pt>
          <cx:pt idx="8">Paris</cx:pt>
          <cx:pt idx="10">63</cx:pt>
          <cx:pt idx="11">Lyon</cx:pt>
          <cx:pt idx="12">Paris</cx:pt>
          <cx:pt idx="14">67</cx:pt>
          <cx:pt idx="15">Lyon</cx:pt>
          <cx:pt idx="16">Paris</cx:pt>
          <cx:pt idx="17">Rouen</cx:pt>
          <cx:pt idx="19">81</cx:pt>
          <cx:pt idx="20">Amiens</cx:pt>
          <cx:pt idx="21">Caen</cx:pt>
          <cx:pt idx="22">Lyon</cx:pt>
          <cx:pt idx="23">Paris</cx:pt>
          <cx:pt idx="24">Rouen</cx:pt>
          <cx:pt idx="25">Troyes</cx:pt>
          <cx:pt idx="27">37</cx:pt>
          <cx:pt idx="28">Lyon</cx:pt>
          <cx:pt idx="29">Paris</cx:pt>
          <cx:pt idx="30">Rouen</cx:pt>
          <cx:pt idx="32">1</cx:pt>
          <cx:pt idx="33">Paris</cx:pt>
        </cx:lvl>
        <cx:lvl ptCount="34">
          <cx:pt idx="0">chancery</cx:pt>
          <cx:pt idx="6">Median</cx:pt>
          <cx:pt idx="10">Narrow median</cx:pt>
          <cx:pt idx="14">Narrow super-median</cx:pt>
          <cx:pt idx="19">Super-chancery</cx:pt>
          <cx:pt idx="27">Super-median</cx:pt>
          <cx:pt idx="32">Super-royal</cx:pt>
        </cx:lvl>
      </cx:strDim>
      <cx:numDim type="size">
        <cx:f>Sheet2!$E$3:$E$36</cx:f>
        <cx:lvl ptCount="34" formatCode="General">
          <cx:pt idx="1">1520</cx:pt>
          <cx:pt idx="2">0</cx:pt>
          <cx:pt idx="3">0</cx:pt>
          <cx:pt idx="4">1515</cx:pt>
          <cx:pt idx="7">1513</cx:pt>
          <cx:pt idx="8">0</cx:pt>
          <cx:pt idx="11">0</cx:pt>
          <cx:pt idx="12">0</cx:pt>
          <cx:pt idx="15">0</cx:pt>
          <cx:pt idx="16">0</cx:pt>
          <cx:pt idx="17">0</cx:pt>
          <cx:pt idx="20">1507</cx:pt>
          <cx:pt idx="21">1520</cx:pt>
          <cx:pt idx="22">0</cx:pt>
          <cx:pt idx="23">0</cx:pt>
          <cx:pt idx="24">0</cx:pt>
          <cx:pt idx="25">1520</cx:pt>
          <cx:pt idx="28">0</cx:pt>
          <cx:pt idx="29">0</cx:pt>
          <cx:pt idx="30">0</cx:pt>
          <cx:pt idx="33">1519</cx:pt>
        </cx:lvl>
      </cx:numDim>
    </cx:data>
  </cx:chartData>
  <cx:chart>
    <cx:title pos="t" align="ctr" overlay="0">
      <cx:tx>
        <cx:txData>
          <cx:v>311 French octavos, 1501–1520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2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 pitchFamily="18" charset="0"/>
            </a:rPr>
            <a:t>311 French octavos, 1501–1520</a:t>
          </a:r>
        </a:p>
      </cx:txPr>
    </cx:title>
    <cx:plotArea>
      <cx:plotAreaRegion>
        <cx:series layoutId="treemap" uniqueId="{34A176F3-63A8-4B4D-8D15-A2B3D0E4810C}" formatIdx="0"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/>
                </a:pPr>
                <a:endParaRPr lang="en-US" sz="1050" b="0" i="0" u="none" strike="noStrike" baseline="0">
                  <a:solidFill>
                    <a:sysClr val="window" lastClr="FFFFFF"/>
                  </a:solidFill>
                  <a:latin typeface="Calibri" panose="020F0502020204030204"/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  <cx:series layoutId="treemap" hidden="1" uniqueId="{D7AD766B-E835-435D-9D95-01B8ABF2138C}" formatIdx="1">
          <cx:dataLabels pos="inEnd">
            <cx:visibility seriesName="0" categoryName="1" value="0"/>
          </cx:dataLabels>
          <cx:dataId val="1"/>
          <cx:layoutPr>
            <cx:parentLabelLayout val="overlapping"/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000"/>
          </a:pPr>
          <a:endParaRPr lang="en-US" sz="10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medieval paper sizes are those used by </a:t>
            </a:r>
            <a:r>
              <a:rPr lang="en-GB" dirty="0" err="1"/>
              <a:t>incunabulists</a:t>
            </a:r>
            <a:r>
              <a:rPr lang="en-GB" dirty="0"/>
              <a:t> to name the paper sizes of their books.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Needham constantly insists that incunable catalogues should record the page and sheet sizes of the books they catalogue.</a:t>
            </a:r>
          </a:p>
          <a:p>
            <a:endParaRPr lang="en-GB" dirty="0"/>
          </a:p>
          <a:p>
            <a:r>
              <a:rPr lang="en-GB" dirty="0"/>
              <a:t>This is also needed for sixteenth-century books though hardly any catalogues do record these dimensions.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9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non-standard papers do not preserve the height-to-width ratio when folded.</a:t>
            </a:r>
          </a:p>
          <a:p>
            <a:r>
              <a:rPr lang="en-GB" dirty="0"/>
              <a:t>The Aldine octavos have a noticeably larger ratio because the sheets they are printed from have a smaller ratio – when folded three times the ratio is an inverse.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7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Narrow median is the name Paul Needham has given to the Aldine page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1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page dimensions of six copies of the 1501 Aldine Juvenal.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9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Lyons printers wanted to produce close facsimiles of the </a:t>
            </a:r>
            <a:r>
              <a:rPr lang="en-GB" dirty="0" err="1"/>
              <a:t>Asldine</a:t>
            </a:r>
            <a:r>
              <a:rPr lang="en-GB" dirty="0"/>
              <a:t> octavo editions.</a:t>
            </a:r>
          </a:p>
          <a:p>
            <a:r>
              <a:rPr lang="en-GB" dirty="0"/>
              <a:t>This meant copying the text, using close copies of Aldus’s italic type.</a:t>
            </a:r>
          </a:p>
          <a:p>
            <a:r>
              <a:rPr lang="en-GB" dirty="0"/>
              <a:t>It also meant copying the page sizes Aldus had chosen.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0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12/15/2020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hamcalculator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juvenal.referata.com/wiki/Narrow_median_octavo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juvenal.djshaw.co.uk/index.php?title=Juv17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hl.enssib.fr/en/paper-and-watermarks-as-bibliographical-evidence/the-shape-of-pap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@djshaw.co.uk" TargetMode="External"/><Relationship Id="rId7" Type="http://schemas.openxmlformats.org/officeDocument/2006/relationships/hyperlink" Target="http://docs.djshaw.co.uk/BibSoc_2020-12-15.pptx" TargetMode="External"/><Relationship Id="rId2" Type="http://schemas.openxmlformats.org/officeDocument/2006/relationships/hyperlink" Target="http://www.djshaw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hyperlink" Target="https://www.djshaw.blo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choenberginstitute.org/2017/01/30/the-needham-calculator-1-0-and-the-flavors-of-fifteenth-century-pape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choenberginstitute.org/2017/01/30/the-needham-calculator-1-0-and-the-flavors-of-fifteenth-century-pape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enberginstitute.org/2017/01/30/the-needham-calculator-1-0-and-the-flavors-of-fifteenth-century-pap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hamcalculator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27847"/>
            <a:ext cx="12192000" cy="348896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4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Paper for octavos</a:t>
            </a:r>
            <a:br>
              <a:rPr lang="en-GB" sz="4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Innovation in early sixteenth-century </a:t>
            </a:r>
            <a:br>
              <a:rPr lang="en-GB" sz="4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book production.</a:t>
            </a:r>
            <a:br>
              <a:rPr lang="en-GB" sz="4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David Shaw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99846"/>
            <a:ext cx="12191999" cy="1358153"/>
          </a:xfrm>
        </p:spPr>
        <p:txBody>
          <a:bodyPr>
            <a:noAutofit/>
          </a:bodyPr>
          <a:lstStyle/>
          <a:p>
            <a:pPr algn="ctr"/>
            <a:r>
              <a:rPr lang="en-GB" sz="2800" cap="small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Bibliographical Society</a:t>
            </a:r>
            <a:br>
              <a:rPr lang="en-GB" sz="28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Tuesday 15 December 2020</a:t>
            </a:r>
            <a:br>
              <a:rPr lang="en-GB" sz="28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9C28-86C3-4E16-A69F-04C149ED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03853"/>
            <a:ext cx="2844800" cy="114238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‘Needham Calculator’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4CC569-893D-4008-84E4-BFD8E8F70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224" y="238479"/>
            <a:ext cx="8184776" cy="5939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B320E6-CDB9-4ED8-AD6E-265AA2C4EECC}"/>
              </a:ext>
            </a:extLst>
          </p:cNvPr>
          <p:cNvSpPr txBox="1"/>
          <p:nvPr/>
        </p:nvSpPr>
        <p:spPr>
          <a:xfrm>
            <a:off x="305881" y="4666130"/>
            <a:ext cx="3045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Produced by Will Noel and colleagues at UPenn, and named after Paul Needham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99DD8-3184-4F63-BBFA-781E8494E5E0}"/>
              </a:ext>
            </a:extLst>
          </p:cNvPr>
          <p:cNvSpPr txBox="1"/>
          <p:nvPr/>
        </p:nvSpPr>
        <p:spPr>
          <a:xfrm>
            <a:off x="201707" y="3630706"/>
            <a:ext cx="36844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http://www.needhamcalculator.net/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4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3C04FB-1200-48F9-9C3B-03058B21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61720"/>
            <a:ext cx="9601200" cy="1142385"/>
          </a:xfrm>
        </p:spPr>
        <p:txBody>
          <a:bodyPr>
            <a:normAutofit/>
          </a:bodyPr>
          <a:lstStyle/>
          <a:p>
            <a:r>
              <a:rPr lang="en-GB" sz="4400" dirty="0"/>
              <a:t>On into the sixteenth century …</a:t>
            </a:r>
          </a:p>
        </p:txBody>
      </p:sp>
    </p:spTree>
    <p:extLst>
      <p:ext uri="{BB962C8B-B14F-4D97-AF65-F5344CB8AC3E}">
        <p14:creationId xmlns:p14="http://schemas.microsoft.com/office/powerpoint/2010/main" val="891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40853"/>
          </a:xfrm>
        </p:spPr>
        <p:txBody>
          <a:bodyPr>
            <a:normAutofit/>
          </a:bodyPr>
          <a:lstStyle/>
          <a:p>
            <a:r>
              <a:rPr lang="en-GB" sz="4400" dirty="0"/>
              <a:t>Aldine octavos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46413"/>
            <a:ext cx="9601200" cy="4625788"/>
          </a:xfrm>
        </p:spPr>
        <p:txBody>
          <a:bodyPr>
            <a:normAutofit/>
          </a:bodyPr>
          <a:lstStyle/>
          <a:p>
            <a:r>
              <a:rPr lang="en-GB" sz="3200" dirty="0"/>
              <a:t>1501 : innovations by Aldus Manutius in Venice</a:t>
            </a:r>
          </a:p>
          <a:p>
            <a:pPr marL="1250950" lvl="1" indent="-349250"/>
            <a:r>
              <a:rPr lang="en-GB" sz="3200" dirty="0"/>
              <a:t>a novel publishers’ series</a:t>
            </a:r>
          </a:p>
          <a:p>
            <a:pPr marL="1250950" lvl="1" indent="-349250"/>
            <a:r>
              <a:rPr lang="en-GB" sz="3200" dirty="0"/>
              <a:t>plain-text editions of classical authors (Latin, Greek and Italian) </a:t>
            </a:r>
          </a:p>
          <a:p>
            <a:pPr marL="1789113" lvl="3" indent="361950"/>
            <a:r>
              <a:rPr lang="en-GB" sz="3200" dirty="0"/>
              <a:t>in octavo format</a:t>
            </a:r>
          </a:p>
          <a:p>
            <a:pPr marL="1789113" lvl="3" indent="361950"/>
            <a:r>
              <a:rPr lang="en-GB" sz="3200" dirty="0"/>
              <a:t>in italic type</a:t>
            </a:r>
          </a:p>
          <a:p>
            <a:pPr marL="1789113" lvl="3" indent="361950"/>
            <a:r>
              <a:rPr lang="en-GB" sz="3200" dirty="0"/>
              <a:t>undecorated appearance</a:t>
            </a:r>
          </a:p>
          <a:p>
            <a:pPr marL="1789113" lvl="3" indent="361950"/>
            <a:r>
              <a:rPr lang="en-GB" sz="3200" i="1" dirty="0"/>
              <a:t>new page size, giving tall, slim pages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6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6A5C8-53ED-48AF-A623-CFDBBE5A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783080"/>
          </a:xfrm>
        </p:spPr>
        <p:txBody>
          <a:bodyPr/>
          <a:lstStyle/>
          <a:p>
            <a:r>
              <a:rPr lang="en-GB" dirty="0"/>
              <a:t>Aldine Juvenal and Persius, 1501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F018A-4348-4AEC-8405-D18701A3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25" y="1830917"/>
            <a:ext cx="2571750" cy="43815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A477A-7083-4AF4-A1BD-D1C954F55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383" y="1830917"/>
            <a:ext cx="2857500" cy="43815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270E03-87A1-4325-9395-AC0DEFFD4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058" y="1830917"/>
            <a:ext cx="3019425" cy="43815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50A253-71C0-48F0-BDB7-A6AF3FDD3497}"/>
              </a:ext>
            </a:extLst>
          </p:cNvPr>
          <p:cNvSpPr txBox="1"/>
          <p:nvPr/>
        </p:nvSpPr>
        <p:spPr>
          <a:xfrm>
            <a:off x="607235" y="5097431"/>
            <a:ext cx="1642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Images from </a:t>
            </a:r>
            <a:r>
              <a:rPr lang="en-GB" dirty="0" err="1"/>
              <a:t>BnF</a:t>
            </a:r>
            <a:r>
              <a:rPr lang="en-GB" dirty="0"/>
              <a:t> copy, Gallica</a:t>
            </a:r>
          </a:p>
        </p:txBody>
      </p:sp>
    </p:spTree>
    <p:extLst>
      <p:ext uri="{BB962C8B-B14F-4D97-AF65-F5344CB8AC3E}">
        <p14:creationId xmlns:p14="http://schemas.microsoft.com/office/powerpoint/2010/main" val="34300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91E1-C9A5-46B0-B88B-9A573D3D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355936"/>
            <a:ext cx="4728883" cy="1391105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The popularity of the Aldine octavos</a:t>
            </a:r>
            <a:br>
              <a:rPr lang="en-GB" dirty="0"/>
            </a:b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B930C-9D13-4951-94C2-DCA54B24B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68" y="1894958"/>
            <a:ext cx="3085041" cy="4290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3F36E3-09AF-4C76-B9AE-15814504E688}"/>
              </a:ext>
            </a:extLst>
          </p:cNvPr>
          <p:cNvSpPr txBox="1"/>
          <p:nvPr/>
        </p:nvSpPr>
        <p:spPr>
          <a:xfrm>
            <a:off x="3702609" y="5432612"/>
            <a:ext cx="385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Jean Grolier </a:t>
            </a:r>
            <a:br>
              <a:rPr lang="en-GB" sz="2400" dirty="0"/>
            </a:br>
            <a:r>
              <a:rPr lang="en-GB" sz="2400" dirty="0"/>
              <a:t>(and friends)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F069E-FDBA-4DBD-BC16-B776699B8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247" y="123358"/>
            <a:ext cx="4017185" cy="667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BAA07-C5D9-4E3D-9DD5-F8F40D86405F}"/>
              </a:ext>
            </a:extLst>
          </p:cNvPr>
          <p:cNvSpPr txBox="1"/>
          <p:nvPr/>
        </p:nvSpPr>
        <p:spPr>
          <a:xfrm>
            <a:off x="4693025" y="4232283"/>
            <a:ext cx="2959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The Giunta Juvenal &amp; Persius, </a:t>
            </a:r>
            <a:br>
              <a:rPr lang="en-GB" sz="2400" dirty="0"/>
            </a:br>
            <a:r>
              <a:rPr lang="en-GB" sz="2400" dirty="0"/>
              <a:t>Florence 1513</a:t>
            </a:r>
          </a:p>
        </p:txBody>
      </p:sp>
    </p:spTree>
    <p:extLst>
      <p:ext uri="{BB962C8B-B14F-4D97-AF65-F5344CB8AC3E}">
        <p14:creationId xmlns:p14="http://schemas.microsoft.com/office/powerpoint/2010/main" val="19842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81194"/>
          </a:xfrm>
        </p:spPr>
        <p:txBody>
          <a:bodyPr/>
          <a:lstStyle/>
          <a:p>
            <a:r>
              <a:rPr lang="en-GB" dirty="0"/>
              <a:t>The paper for the Aldine octavos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54" y="1828801"/>
            <a:ext cx="10259291" cy="4392706"/>
          </a:xfrm>
        </p:spPr>
        <p:txBody>
          <a:bodyPr>
            <a:normAutofit/>
          </a:bodyPr>
          <a:lstStyle/>
          <a:p>
            <a:r>
              <a:rPr lang="en-GB" sz="2400" dirty="0"/>
              <a:t>The Aldine sheets are squarer than standard, with a width-to-height ratio of </a:t>
            </a:r>
            <a:r>
              <a:rPr lang="en-GB" sz="2400" b="1" dirty="0"/>
              <a:t>1 : 1·2</a:t>
            </a:r>
          </a:p>
          <a:p>
            <a:r>
              <a:rPr lang="en-GB" sz="2400" dirty="0"/>
              <a:t>When folded for octavo, the uncut page is typically taller and slimmer, with a </a:t>
            </a:r>
            <a:r>
              <a:rPr lang="en-GB" sz="2400" b="1" dirty="0"/>
              <a:t>ratio 1 : 1·67 </a:t>
            </a:r>
            <a:r>
              <a:rPr lang="en-GB" sz="2400" dirty="0"/>
              <a:t>(1 : 1·63 when trimmed)</a:t>
            </a:r>
          </a:p>
          <a:p>
            <a:pPr lvl="2">
              <a:tabLst>
                <a:tab pos="2687638" algn="l"/>
              </a:tabLst>
            </a:pPr>
            <a:endParaRPr lang="en-GB" sz="2000" dirty="0"/>
          </a:p>
          <a:p>
            <a:pPr marL="685800" lvl="3" indent="0">
              <a:buNone/>
              <a:tabLst>
                <a:tab pos="2687638" algn="l"/>
                <a:tab pos="3851275" algn="l"/>
                <a:tab pos="4932363" algn="l"/>
              </a:tabLst>
            </a:pPr>
            <a:r>
              <a:rPr lang="en-GB" sz="2000" i="1" dirty="0"/>
              <a:t>Sheet	height	width	ratio</a:t>
            </a:r>
          </a:p>
          <a:p>
            <a:pPr marL="685800" lvl="3" indent="0">
              <a:buNone/>
              <a:tabLst>
                <a:tab pos="2687638" algn="l"/>
                <a:tab pos="3851275" algn="l"/>
                <a:tab pos="4932363" algn="l"/>
              </a:tabLst>
            </a:pPr>
            <a:r>
              <a:rPr lang="en-GB" sz="2000" b="1" dirty="0"/>
              <a:t>Aldine	17·5	10·5	1·67</a:t>
            </a:r>
          </a:p>
          <a:p>
            <a:pPr marL="685800" lvl="3" indent="0">
              <a:buNone/>
              <a:tabLst>
                <a:tab pos="2687638" algn="l"/>
                <a:tab pos="3851275" algn="l"/>
                <a:tab pos="4932363" algn="l"/>
              </a:tabLst>
            </a:pPr>
            <a:r>
              <a:rPr lang="en-GB" sz="2000" dirty="0"/>
              <a:t>Super-chancery	17·0	11·5	1·48</a:t>
            </a:r>
          </a:p>
          <a:p>
            <a:pPr marL="685800" lvl="3" indent="0">
              <a:buNone/>
              <a:tabLst>
                <a:tab pos="2687638" algn="l"/>
                <a:tab pos="3851275" algn="l"/>
                <a:tab pos="4932363" algn="l"/>
              </a:tabLst>
            </a:pPr>
            <a:r>
              <a:rPr lang="en-GB" sz="2000" dirty="0"/>
              <a:t>Chancery	15·8	11·5	1·37</a:t>
            </a:r>
          </a:p>
          <a:p>
            <a:r>
              <a:rPr lang="en-GB" sz="2400" dirty="0"/>
              <a:t>Paul Needham calls this new paper size ‘Narrow Median’.</a:t>
            </a:r>
          </a:p>
        </p:txBody>
      </p:sp>
    </p:spTree>
    <p:extLst>
      <p:ext uri="{BB962C8B-B14F-4D97-AF65-F5344CB8AC3E}">
        <p14:creationId xmlns:p14="http://schemas.microsoft.com/office/powerpoint/2010/main" val="66229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24" y="476960"/>
            <a:ext cx="6584576" cy="679488"/>
          </a:xfrm>
        </p:spPr>
        <p:txBody>
          <a:bodyPr>
            <a:noAutofit/>
          </a:bodyPr>
          <a:lstStyle/>
          <a:p>
            <a:r>
              <a:rPr lang="en-GB" sz="4000" dirty="0"/>
              <a:t>‘Narrow median’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5" y="1947333"/>
            <a:ext cx="7261412" cy="3507690"/>
          </a:xfrm>
        </p:spPr>
        <p:txBody>
          <a:bodyPr/>
          <a:lstStyle/>
          <a:p>
            <a:r>
              <a:rPr lang="en-GB" sz="3200" dirty="0"/>
              <a:t>Sheet size : 42 x 35 cm</a:t>
            </a:r>
          </a:p>
          <a:p>
            <a:pPr lvl="2"/>
            <a:r>
              <a:rPr lang="en-GB" sz="3200" dirty="0"/>
              <a:t>Ratio : 1 :1·2</a:t>
            </a:r>
          </a:p>
          <a:p>
            <a:r>
              <a:rPr lang="en-GB" sz="3200" dirty="0"/>
              <a:t>Octavo page size : 17·5 x 10·5 cm</a:t>
            </a:r>
          </a:p>
          <a:p>
            <a:pPr lvl="2"/>
            <a:r>
              <a:rPr lang="en-GB" sz="3200" b="1" dirty="0"/>
              <a:t>Ratio : 1 : 1·67 </a:t>
            </a:r>
            <a:br>
              <a:rPr lang="en-GB" sz="3200" b="1" dirty="0"/>
            </a:br>
            <a:r>
              <a:rPr lang="en-GB" sz="3200" dirty="0"/>
              <a:t>(or 1 : 1·63 when trimmed by 1 cm)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0057E-5951-4DB9-8A31-75917A4EC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067" y="-13447"/>
            <a:ext cx="4588933" cy="66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1501 Aldine Juvenal and the binder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83" y="1981201"/>
            <a:ext cx="10797988" cy="437294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81088" algn="l"/>
                <a:tab pos="2147888" algn="l"/>
                <a:tab pos="3227388" algn="l"/>
                <a:tab pos="4308475" algn="l"/>
              </a:tabLst>
            </a:pPr>
            <a:r>
              <a:rPr lang="en-GB" dirty="0"/>
              <a:t> 	</a:t>
            </a:r>
            <a:r>
              <a:rPr lang="en-GB" i="1" dirty="0"/>
              <a:t>height	width	ratio</a:t>
            </a:r>
          </a:p>
          <a:p>
            <a:pPr marL="0" indent="0">
              <a:spcAft>
                <a:spcPts val="600"/>
              </a:spcAft>
              <a:buNone/>
              <a:tabLst>
                <a:tab pos="1081088" algn="l"/>
                <a:tab pos="2147888" algn="l"/>
                <a:tab pos="3227388" algn="l"/>
                <a:tab pos="4308475" algn="l"/>
              </a:tabLst>
            </a:pPr>
            <a:r>
              <a:rPr lang="en-GB" b="1" dirty="0"/>
              <a:t>uncut	17·5	10·5	1·67</a:t>
            </a:r>
          </a:p>
          <a:p>
            <a:pPr marL="274320" lvl="1" indent="0">
              <a:buNone/>
              <a:tabLst>
                <a:tab pos="1081088" algn="l"/>
                <a:tab pos="2147888" algn="l"/>
                <a:tab pos="3227388" algn="l"/>
                <a:tab pos="4308475" algn="l"/>
              </a:tabLst>
            </a:pPr>
            <a:r>
              <a:rPr lang="en-GB" dirty="0"/>
              <a:t>	17	10·5 	1·62	(NY, Morgan)</a:t>
            </a:r>
          </a:p>
          <a:p>
            <a:pPr marL="274320" lvl="1" indent="0">
              <a:buNone/>
              <a:tabLst>
                <a:tab pos="1081088" algn="l"/>
                <a:tab pos="2147888" algn="l"/>
                <a:tab pos="3227388" algn="l"/>
                <a:tab pos="4308475" algn="l"/>
              </a:tabLst>
            </a:pPr>
            <a:r>
              <a:rPr lang="en-GB" dirty="0"/>
              <a:t>	16	 9·5 	1·68	(British Library)</a:t>
            </a:r>
          </a:p>
          <a:p>
            <a:pPr marL="274320" lvl="1" indent="0">
              <a:buNone/>
              <a:tabLst>
                <a:tab pos="1081088" algn="l"/>
                <a:tab pos="2147888" algn="l"/>
                <a:tab pos="3227388" algn="l"/>
                <a:tab pos="4308475" algn="l"/>
              </a:tabLst>
            </a:pPr>
            <a:r>
              <a:rPr lang="en-GB" dirty="0"/>
              <a:t>	15·5	 9·5 	1·63	(NY, PL 1)</a:t>
            </a:r>
          </a:p>
          <a:p>
            <a:pPr marL="274320" lvl="1" indent="0">
              <a:buNone/>
              <a:tabLst>
                <a:tab pos="1081088" algn="l"/>
                <a:tab pos="2147888" algn="l"/>
                <a:tab pos="3227388" algn="l"/>
                <a:tab pos="4308475" algn="l"/>
              </a:tabLst>
            </a:pPr>
            <a:r>
              <a:rPr lang="en-GB" dirty="0"/>
              <a:t>	15·5	 9·5	1·63	(NY, PL 2)</a:t>
            </a:r>
          </a:p>
          <a:p>
            <a:pPr marL="274320" lvl="1" indent="0">
              <a:buNone/>
              <a:tabLst>
                <a:tab pos="1081088" algn="l"/>
                <a:tab pos="2147888" algn="l"/>
                <a:tab pos="3227388" algn="l"/>
                <a:tab pos="4308475" algn="l"/>
              </a:tabLst>
            </a:pPr>
            <a:r>
              <a:rPr lang="en-GB" dirty="0"/>
              <a:t>	15·5	 9·5 	1·63	(Oxford, Magdalen)</a:t>
            </a:r>
          </a:p>
          <a:p>
            <a:pPr marL="274320" lvl="1" indent="0">
              <a:buNone/>
              <a:tabLst>
                <a:tab pos="1081088" algn="l"/>
                <a:tab pos="2147888" algn="l"/>
                <a:tab pos="3227388" algn="l"/>
                <a:tab pos="4308475" algn="l"/>
              </a:tabLst>
            </a:pPr>
            <a:r>
              <a:rPr lang="en-GB" dirty="0"/>
              <a:t>	15	 9·3 	1·67	(Oxford, Bodleian)</a:t>
            </a:r>
          </a:p>
          <a:p>
            <a:r>
              <a:rPr lang="en-GB" sz="2400" dirty="0"/>
              <a:t>The ratios confirm that all six copies are printed on ‘Narrow Median’ paper.</a:t>
            </a:r>
          </a:p>
        </p:txBody>
      </p:sp>
    </p:spTree>
    <p:extLst>
      <p:ext uri="{BB962C8B-B14F-4D97-AF65-F5344CB8AC3E}">
        <p14:creationId xmlns:p14="http://schemas.microsoft.com/office/powerpoint/2010/main" val="4170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952" y="268383"/>
            <a:ext cx="9005047" cy="6374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7E5E8-046A-48A4-9C8E-5FA2E4BC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3853"/>
            <a:ext cx="3186952" cy="1142385"/>
          </a:xfrm>
        </p:spPr>
        <p:txBody>
          <a:bodyPr/>
          <a:lstStyle/>
          <a:p>
            <a:pPr algn="ctr"/>
            <a:r>
              <a:rPr lang="en-GB" dirty="0"/>
              <a:t>The Needham Calculator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99046-3343-4FF0-9E24-E8A4333CD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644153"/>
            <a:ext cx="3186952" cy="214704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Georgia" panose="02040502050405020303" pitchFamily="18" charset="0"/>
              </a:rPr>
              <a:t>Is designed solely for incunable papers</a:t>
            </a:r>
          </a:p>
          <a:p>
            <a:r>
              <a:rPr lang="en-GB" sz="2400" dirty="0">
                <a:latin typeface="Georgia" panose="02040502050405020303" pitchFamily="18" charset="0"/>
              </a:rPr>
              <a:t>Does not recognise the narrow-median sheet size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714438-BEAD-4482-8C1A-143D8AD7505B}"/>
              </a:ext>
            </a:extLst>
          </p:cNvPr>
          <p:cNvSpPr/>
          <p:nvPr/>
        </p:nvSpPr>
        <p:spPr>
          <a:xfrm>
            <a:off x="5432612" y="1646238"/>
            <a:ext cx="4343400" cy="6532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601BBB-BF7D-47C6-95AC-C5347D48C48B}"/>
              </a:ext>
            </a:extLst>
          </p:cNvPr>
          <p:cNvSpPr/>
          <p:nvPr/>
        </p:nvSpPr>
        <p:spPr>
          <a:xfrm>
            <a:off x="3818965" y="4558553"/>
            <a:ext cx="7718611" cy="10757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5B10-C448-4C5A-85BF-C03FC71E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Aldus’s Narrow Median paper an innovation?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CBAF-9F76-4C3A-943E-C63912359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Are there fifteenth-century octavos printed on narrow median sheets?</a:t>
            </a:r>
          </a:p>
          <a:p>
            <a:r>
              <a:rPr lang="en-GB" sz="2800" dirty="0"/>
              <a:t>Paul Needham confirms that he knows of no incunable narrow-median octavos.</a:t>
            </a:r>
          </a:p>
          <a:p>
            <a:r>
              <a:rPr lang="en-GB" sz="2800" dirty="0"/>
              <a:t>(If only more catalogues recorded page sizes, we could be more sure about this.)</a:t>
            </a:r>
          </a:p>
          <a:p>
            <a:r>
              <a:rPr lang="en-GB" sz="2800" dirty="0"/>
              <a:t>Are there late-15th-century manuscripts written on narrow median paper?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B79406-A8CA-4999-AFFC-00898363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C38A-3C70-4EDA-985F-260E15078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Medieval paper</a:t>
            </a:r>
          </a:p>
          <a:p>
            <a:r>
              <a:rPr lang="en-GB" sz="3600" dirty="0">
                <a:solidFill>
                  <a:schemeClr val="accent1"/>
                </a:solidFill>
              </a:rPr>
              <a:t>Aldine octavos</a:t>
            </a:r>
          </a:p>
          <a:p>
            <a:r>
              <a:rPr lang="en-GB" sz="3600" dirty="0">
                <a:solidFill>
                  <a:schemeClr val="accent1"/>
                </a:solidFill>
              </a:rPr>
              <a:t>Octavos after Aldus</a:t>
            </a:r>
          </a:p>
        </p:txBody>
      </p:sp>
    </p:spTree>
    <p:extLst>
      <p:ext uri="{BB962C8B-B14F-4D97-AF65-F5344CB8AC3E}">
        <p14:creationId xmlns:p14="http://schemas.microsoft.com/office/powerpoint/2010/main" val="30971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4D86-4500-4B11-A932-E20EC4B6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933" y="2095587"/>
            <a:ext cx="9601200" cy="1142385"/>
          </a:xfrm>
        </p:spPr>
        <p:txBody>
          <a:bodyPr>
            <a:normAutofit/>
          </a:bodyPr>
          <a:lstStyle/>
          <a:p>
            <a:r>
              <a:rPr lang="en-GB" sz="3600" dirty="0"/>
              <a:t>The Aldine counterfeits printed in Lyon</a:t>
            </a:r>
          </a:p>
        </p:txBody>
      </p:sp>
    </p:spTree>
    <p:extLst>
      <p:ext uri="{BB962C8B-B14F-4D97-AF65-F5344CB8AC3E}">
        <p14:creationId xmlns:p14="http://schemas.microsoft.com/office/powerpoint/2010/main" val="19479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63236"/>
            <a:ext cx="9601200" cy="775856"/>
          </a:xfrm>
        </p:spPr>
        <p:txBody>
          <a:bodyPr/>
          <a:lstStyle/>
          <a:p>
            <a:r>
              <a:rPr lang="en-GB" dirty="0"/>
              <a:t>Copying the Aldine octavos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81" y="1149927"/>
            <a:ext cx="11592817" cy="54579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400" dirty="0"/>
              <a:t>By 1501/1502, printers in Lyons were issuing counterfeit editions of the Aldine octavos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82" y="1806558"/>
            <a:ext cx="2698200" cy="3915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676" y="1833831"/>
            <a:ext cx="2650615" cy="4354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64" y="6188413"/>
            <a:ext cx="1184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81088" algn="l"/>
                <a:tab pos="3227388" algn="l"/>
                <a:tab pos="6096000" algn="l"/>
                <a:tab pos="8964613" algn="l"/>
              </a:tabLst>
            </a:pPr>
            <a:r>
              <a:rPr lang="en-GB" dirty="0"/>
              <a:t>Juvenal:	Aldus, 1501	[Lyon, 1501/1502]	[Lyon, 1504?]	[Lyons, 1506?]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585" y="1833831"/>
            <a:ext cx="2664470" cy="4005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564" y="1808344"/>
            <a:ext cx="2475691" cy="43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Lyons Aldine counterfeits : What to copy?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1441450" algn="l"/>
              </a:tabLst>
            </a:pPr>
            <a:r>
              <a:rPr lang="en-GB" sz="3000" dirty="0"/>
              <a:t>Texts:	line-by-line, page-for-page look-alike</a:t>
            </a:r>
          </a:p>
          <a:p>
            <a:pPr>
              <a:tabLst>
                <a:tab pos="1441450" algn="l"/>
              </a:tabLst>
            </a:pPr>
            <a:r>
              <a:rPr lang="en-GB" sz="3000" dirty="0"/>
              <a:t>Type:	a close copy of the Aldine italic type*</a:t>
            </a:r>
          </a:p>
          <a:p>
            <a:pPr>
              <a:tabLst>
                <a:tab pos="1441450" algn="l"/>
              </a:tabLst>
            </a:pPr>
            <a:r>
              <a:rPr lang="en-GB" sz="3000" b="1" dirty="0"/>
              <a:t>Paper</a:t>
            </a:r>
            <a:r>
              <a:rPr lang="en-GB" sz="3000" dirty="0"/>
              <a:t>:	the same tall narrow page size as the Aldines</a:t>
            </a:r>
          </a:p>
          <a:p>
            <a:pPr marL="0" indent="0">
              <a:buNone/>
              <a:tabLst>
                <a:tab pos="1441450" algn="l"/>
              </a:tabLst>
            </a:pPr>
            <a:endParaRPr lang="en-GB" sz="2400" dirty="0"/>
          </a:p>
          <a:p>
            <a:pPr marL="0" indent="0">
              <a:buNone/>
              <a:tabLst>
                <a:tab pos="1441450" algn="l"/>
              </a:tabLst>
            </a:pPr>
            <a:endParaRPr lang="en-GB" sz="2400" dirty="0"/>
          </a:p>
          <a:p>
            <a:pPr marL="720725" lvl="1" indent="-492125">
              <a:buNone/>
              <a:tabLst>
                <a:tab pos="1441450" algn="l"/>
              </a:tabLst>
            </a:pPr>
            <a:r>
              <a:rPr lang="en-GB" sz="2000" dirty="0"/>
              <a:t>* David J. Shaw, ‘The Lyons counterfeit of Aldus's italic type: a new chronology’, In: </a:t>
            </a:r>
            <a:r>
              <a:rPr lang="en-GB" sz="2000" i="1" dirty="0"/>
              <a:t>The Italian book 1465–1800: Studies presented to Dennis E. Rhodes on his 70th birthday</a:t>
            </a:r>
            <a:r>
              <a:rPr lang="en-GB" sz="2000" dirty="0"/>
              <a:t>, edited by Denis V. Reidy, The British Library, London, 1993, pp. 117–133.</a:t>
            </a:r>
          </a:p>
          <a:p>
            <a:pPr marL="0" indent="0">
              <a:buNone/>
              <a:tabLst>
                <a:tab pos="1441450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6721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Lyons Aldine counterfeits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 sample of 27 copies of Lyons Aldine counterfeits, </a:t>
            </a:r>
            <a:br>
              <a:rPr lang="en-GB" sz="2800" dirty="0"/>
            </a:br>
            <a:r>
              <a:rPr lang="en-GB" sz="2800" dirty="0"/>
              <a:t>1501–1505</a:t>
            </a:r>
          </a:p>
          <a:p>
            <a:r>
              <a:rPr lang="en-GB" sz="2800" dirty="0"/>
              <a:t>height-to-width ratios of narrow median paper:</a:t>
            </a:r>
            <a:endParaRPr lang="en-GB" sz="2600" dirty="0"/>
          </a:p>
          <a:p>
            <a:pPr marL="963612" lvl="4" indent="0">
              <a:buNone/>
              <a:tabLst>
                <a:tab pos="4127500" algn="r"/>
                <a:tab pos="4397375" algn="l"/>
              </a:tabLst>
            </a:pPr>
            <a:r>
              <a:rPr lang="en-GB" sz="2600" dirty="0"/>
              <a:t>	Average : 		1 : 1·65 (17.5 x 10.5)</a:t>
            </a:r>
          </a:p>
          <a:p>
            <a:pPr marL="963612" lvl="4" indent="0">
              <a:buNone/>
              <a:tabLst>
                <a:tab pos="4127500" algn="r"/>
                <a:tab pos="4397375" algn="l"/>
              </a:tabLst>
            </a:pPr>
            <a:r>
              <a:rPr lang="en-GB" sz="2600" dirty="0"/>
              <a:t>	Smallest : 		1 : 1·50 (15·2 x 10·1 cm)</a:t>
            </a:r>
          </a:p>
          <a:p>
            <a:pPr marL="963612" lvl="4" indent="0">
              <a:spcAft>
                <a:spcPts val="600"/>
              </a:spcAft>
              <a:buNone/>
              <a:tabLst>
                <a:tab pos="4127500" algn="r"/>
                <a:tab pos="4397375" algn="l"/>
              </a:tabLst>
            </a:pPr>
            <a:r>
              <a:rPr lang="en-GB" sz="2600" dirty="0"/>
              <a:t>	Largest : 		1 : 1·83 (16·5 x 9·0 cm)</a:t>
            </a:r>
          </a:p>
          <a:p>
            <a:pPr marL="962025" lvl="4" indent="-962025">
              <a:spcBef>
                <a:spcPts val="1200"/>
              </a:spcBef>
              <a:buNone/>
              <a:tabLst>
                <a:tab pos="3227388" algn="l"/>
                <a:tab pos="4127500" algn="r"/>
              </a:tabLst>
            </a:pPr>
            <a:r>
              <a:rPr lang="en-GB" sz="2600" dirty="0"/>
              <a:t>(Chancery or Median paper:		1 : 1·41)</a:t>
            </a:r>
          </a:p>
        </p:txBody>
      </p:sp>
    </p:spTree>
    <p:extLst>
      <p:ext uri="{BB962C8B-B14F-4D97-AF65-F5344CB8AC3E}">
        <p14:creationId xmlns:p14="http://schemas.microsoft.com/office/powerpoint/2010/main" val="33978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2B391-975B-48DE-B4C4-6F989599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89187"/>
            <a:ext cx="9601200" cy="1142385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Octavos after Aldus</a:t>
            </a:r>
          </a:p>
        </p:txBody>
      </p:sp>
    </p:spTree>
    <p:extLst>
      <p:ext uri="{BB962C8B-B14F-4D97-AF65-F5344CB8AC3E}">
        <p14:creationId xmlns:p14="http://schemas.microsoft.com/office/powerpoint/2010/main" val="39779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323BBC-1F8A-48EC-9258-C4F8316E5E1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81263" y="369888"/>
            <a:ext cx="9710737" cy="584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30C915-7722-492C-83EB-F98CC3A25D45}"/>
              </a:ext>
            </a:extLst>
          </p:cNvPr>
          <p:cNvSpPr txBox="1"/>
          <p:nvPr/>
        </p:nvSpPr>
        <p:spPr>
          <a:xfrm>
            <a:off x="237067" y="558800"/>
            <a:ext cx="2658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311 octavos printed in France, 1501–1520, </a:t>
            </a:r>
            <a:br>
              <a:rPr lang="en-GB" sz="2400" dirty="0">
                <a:solidFill>
                  <a:srgbClr val="C00000"/>
                </a:solidFill>
              </a:rPr>
            </a:br>
            <a:r>
              <a:rPr lang="en-GB" sz="2400" dirty="0">
                <a:solidFill>
                  <a:srgbClr val="C00000"/>
                </a:solidFill>
              </a:rPr>
              <a:t>in the British Library collections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C35EB6-801D-4F98-88A7-3AC846055BE0}"/>
              </a:ext>
            </a:extLst>
          </p:cNvPr>
          <p:cNvSpPr/>
          <p:nvPr/>
        </p:nvSpPr>
        <p:spPr>
          <a:xfrm>
            <a:off x="2481263" y="3200400"/>
            <a:ext cx="1673878" cy="115980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8B37B-C278-4185-9FC9-4B1FFB131FFD}"/>
              </a:ext>
            </a:extLst>
          </p:cNvPr>
          <p:cNvSpPr txBox="1"/>
          <p:nvPr/>
        </p:nvSpPr>
        <p:spPr>
          <a:xfrm>
            <a:off x="2618955" y="3595638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42%</a:t>
            </a:r>
          </a:p>
        </p:txBody>
      </p:sp>
    </p:spTree>
    <p:extLst>
      <p:ext uri="{BB962C8B-B14F-4D97-AF65-F5344CB8AC3E}">
        <p14:creationId xmlns:p14="http://schemas.microsoft.com/office/powerpoint/2010/main" val="298081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0ABA-962A-4DA7-A5BE-B713CEA6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8533"/>
            <a:ext cx="9601200" cy="965201"/>
          </a:xfrm>
        </p:spPr>
        <p:txBody>
          <a:bodyPr/>
          <a:lstStyle/>
          <a:p>
            <a:r>
              <a:rPr lang="en-GB" dirty="0"/>
              <a:t>French post-incunables (1501–1520)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8E9A77D3-D2E0-46F4-ADF8-78A3F891A8D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61743334"/>
                  </p:ext>
                </p:extLst>
              </p:nvPr>
            </p:nvGraphicFramePr>
            <p:xfrm>
              <a:off x="618565" y="1344706"/>
              <a:ext cx="10972800" cy="50829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8E9A77D3-D2E0-46F4-ADF8-78A3F891A8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565" y="1344706"/>
                <a:ext cx="10972800" cy="50829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77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5378-5124-4DFF-BBDB-776AE310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438275" algn="r"/>
              </a:tabLst>
            </a:pPr>
            <a:r>
              <a:rPr lang="en-GB" dirty="0"/>
              <a:t>Octavos printed in Paris by Pierre </a:t>
            </a:r>
            <a:r>
              <a:rPr lang="en-GB" dirty="0" err="1"/>
              <a:t>Vidoue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F853D-8F40-4B90-9164-CA20EB2D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65295"/>
            <a:ext cx="9601200" cy="2469775"/>
          </a:xfrm>
        </p:spPr>
        <p:txBody>
          <a:bodyPr>
            <a:normAutofit/>
          </a:bodyPr>
          <a:lstStyle/>
          <a:p>
            <a:r>
              <a:rPr lang="en-GB" sz="2800" dirty="0"/>
              <a:t>54 editions printed between 1521 and 1544</a:t>
            </a:r>
          </a:p>
          <a:p>
            <a:endParaRPr lang="en-GB" sz="2800" dirty="0"/>
          </a:p>
          <a:p>
            <a:pPr marL="1076325" lvl="3" indent="-341313">
              <a:tabLst>
                <a:tab pos="1789113" algn="r"/>
                <a:tab pos="2514600" algn="l"/>
              </a:tabLst>
            </a:pPr>
            <a:r>
              <a:rPr lang="en-GB" sz="2600" dirty="0"/>
              <a:t> 	  9% 	narrow median sheets</a:t>
            </a:r>
          </a:p>
          <a:p>
            <a:pPr marL="1076325" lvl="3" indent="-341313">
              <a:spcBef>
                <a:spcPts val="1200"/>
              </a:spcBef>
              <a:tabLst>
                <a:tab pos="1789113" algn="r"/>
                <a:tab pos="2514600" algn="l"/>
              </a:tabLst>
            </a:pPr>
            <a:r>
              <a:rPr lang="en-GB" sz="2600" dirty="0"/>
              <a:t> 	78%	narrow super-median sheets</a:t>
            </a:r>
          </a:p>
        </p:txBody>
      </p:sp>
    </p:spTree>
    <p:extLst>
      <p:ext uri="{BB962C8B-B14F-4D97-AF65-F5344CB8AC3E}">
        <p14:creationId xmlns:p14="http://schemas.microsoft.com/office/powerpoint/2010/main" val="41954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16th-century octavo editions of Juvenal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981201"/>
            <a:ext cx="10009909" cy="3809999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60 octavo editions of Juvenal</a:t>
            </a:r>
          </a:p>
          <a:p>
            <a:r>
              <a:rPr lang="en-GB" sz="2400" i="1" dirty="0"/>
              <a:t>Date range </a:t>
            </a:r>
            <a:r>
              <a:rPr lang="en-GB" sz="2400" dirty="0"/>
              <a:t>: 1501 to 1599</a:t>
            </a:r>
          </a:p>
          <a:p>
            <a:r>
              <a:rPr lang="en-GB" sz="2400" i="1" dirty="0"/>
              <a:t>Average width-to-height ratio </a:t>
            </a:r>
            <a:r>
              <a:rPr lang="en-GB" sz="2400" dirty="0"/>
              <a:t>: 1 : 1·57 (= narrow median paper)</a:t>
            </a:r>
          </a:p>
          <a:p>
            <a:pPr lvl="1"/>
            <a:r>
              <a:rPr lang="en-GB" sz="2400" i="1" dirty="0"/>
              <a:t>Range</a:t>
            </a:r>
            <a:r>
              <a:rPr lang="en-GB" sz="2400" dirty="0"/>
              <a:t> : from 1 : 1·41 / 1 : 1·43 (chancery and super-median paper)</a:t>
            </a:r>
            <a:br>
              <a:rPr lang="en-GB" sz="2400" dirty="0"/>
            </a:br>
            <a:r>
              <a:rPr lang="en-GB" sz="2400" dirty="0"/>
              <a:t>	        up to 1 : 1·75 (narrow median paper)</a:t>
            </a:r>
          </a:p>
          <a:p>
            <a:r>
              <a:rPr lang="en-GB" sz="2400" dirty="0"/>
              <a:t>90% are printed on narrow median or narrow super-median paper)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800" dirty="0"/>
              <a:t>Source: </a:t>
            </a:r>
            <a:r>
              <a:rPr lang="en-GB" sz="1800" dirty="0">
                <a:hlinkClick r:id="rId2"/>
              </a:rPr>
              <a:t>http://juvenal.referata.com/wiki/Narrow_median_octavos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6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0865-D3C5-4927-9C73-42F5711C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503854"/>
            <a:ext cx="6925733" cy="850814"/>
          </a:xfrm>
        </p:spPr>
        <p:txBody>
          <a:bodyPr/>
          <a:lstStyle/>
          <a:p>
            <a:r>
              <a:rPr lang="en-GB" dirty="0" err="1"/>
              <a:t>Plantin’s</a:t>
            </a:r>
            <a:r>
              <a:rPr lang="en-GB" dirty="0"/>
              <a:t> 1565 Juvenal and Persius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913A-DD82-4A53-8581-907EC76D0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34" y="1710267"/>
            <a:ext cx="7111999" cy="4502150"/>
          </a:xfrm>
        </p:spPr>
        <p:txBody>
          <a:bodyPr>
            <a:normAutofit/>
          </a:bodyPr>
          <a:lstStyle/>
          <a:p>
            <a:r>
              <a:rPr lang="en-GB" sz="2800" dirty="0"/>
              <a:t>Octavo</a:t>
            </a:r>
          </a:p>
          <a:p>
            <a:r>
              <a:rPr lang="en-GB" sz="2800" dirty="0"/>
              <a:t>Page dimensions: 16·5 x 11 cm (Bodleian)</a:t>
            </a:r>
          </a:p>
          <a:p>
            <a:r>
              <a:rPr lang="en-GB" sz="2800" dirty="0"/>
              <a:t>Ratio: 1 : 1·5 (narrow)</a:t>
            </a:r>
          </a:p>
          <a:p>
            <a:r>
              <a:rPr lang="en-GB" sz="2800" dirty="0"/>
              <a:t>Sheet size: 48 x 37 cm </a:t>
            </a:r>
          </a:p>
          <a:p>
            <a:r>
              <a:rPr lang="en-GB" sz="2800" dirty="0"/>
              <a:t>Narrow super-median</a:t>
            </a:r>
          </a:p>
          <a:p>
            <a:r>
              <a:rPr lang="en-GB" sz="2800" dirty="0" err="1"/>
              <a:t>Plantin</a:t>
            </a:r>
            <a:r>
              <a:rPr lang="en-GB" sz="2800" dirty="0"/>
              <a:t> archives: ‘petit bastard’</a:t>
            </a:r>
          </a:p>
          <a:p>
            <a:r>
              <a:rPr lang="en-GB" sz="2800" dirty="0"/>
              <a:t>English equivalent: ‘crown’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E589C-43E5-417E-AB40-F1346D8EF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467" y="817340"/>
            <a:ext cx="3530257" cy="5395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0EC28F-CB10-41B8-A81F-DF1ADA44781F}"/>
              </a:ext>
            </a:extLst>
          </p:cNvPr>
          <p:cNvSpPr txBox="1"/>
          <p:nvPr/>
        </p:nvSpPr>
        <p:spPr>
          <a:xfrm>
            <a:off x="2305423" y="6212417"/>
            <a:ext cx="9584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hlinkClick r:id="rId3"/>
              </a:rPr>
              <a:t>http://juvenal.djshaw.co.uk/index.php?title=Juv171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217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56551"/>
            <a:ext cx="9601200" cy="770765"/>
          </a:xfrm>
        </p:spPr>
        <p:txBody>
          <a:bodyPr/>
          <a:lstStyle/>
          <a:p>
            <a:r>
              <a:rPr lang="en-GB" dirty="0"/>
              <a:t>Medieval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942" y="1318831"/>
            <a:ext cx="7351059" cy="4900230"/>
          </a:xfrm>
        </p:spPr>
        <p:txBody>
          <a:bodyPr>
            <a:normAutofit/>
          </a:bodyPr>
          <a:lstStyle/>
          <a:p>
            <a:r>
              <a:rPr lang="en-GB" sz="3500" dirty="0"/>
              <a:t>The Bologna Stone</a:t>
            </a:r>
          </a:p>
          <a:p>
            <a:pPr lvl="1"/>
            <a:r>
              <a:rPr lang="en-GB" sz="2400" dirty="0"/>
              <a:t>a late fourteenth-century limestone slab (now in the Museo Civico </a:t>
            </a:r>
            <a:r>
              <a:rPr lang="en-GB" sz="2400" dirty="0" err="1"/>
              <a:t>Medievale</a:t>
            </a:r>
            <a:r>
              <a:rPr lang="en-GB" sz="2400" dirty="0"/>
              <a:t> of Bologna), which has the approved dimensions of four categories of paper carved into it</a:t>
            </a:r>
          </a:p>
          <a:p>
            <a:pPr marL="1081088" lvl="2" indent="-574675"/>
            <a:r>
              <a:rPr lang="en-GB" sz="2400" dirty="0" err="1"/>
              <a:t>Imperialle</a:t>
            </a:r>
            <a:r>
              <a:rPr lang="en-GB" sz="2400" dirty="0"/>
              <a:t>	</a:t>
            </a:r>
            <a:r>
              <a:rPr lang="en-GB" sz="2400" i="1" dirty="0"/>
              <a:t>imperial	</a:t>
            </a:r>
            <a:r>
              <a:rPr lang="en-GB" sz="2400" dirty="0"/>
              <a:t>68 x 48 cm</a:t>
            </a:r>
          </a:p>
          <a:p>
            <a:pPr marL="1081088" lvl="2" indent="-574675"/>
            <a:r>
              <a:rPr lang="en-GB" sz="2400" dirty="0" err="1"/>
              <a:t>Realle</a:t>
            </a:r>
            <a:r>
              <a:rPr lang="en-GB" sz="2400" dirty="0"/>
              <a:t>	</a:t>
            </a:r>
            <a:r>
              <a:rPr lang="en-GB" sz="2400" i="1" dirty="0"/>
              <a:t>royal		</a:t>
            </a:r>
            <a:r>
              <a:rPr lang="en-GB" sz="2400" dirty="0"/>
              <a:t>42 x 60 cm</a:t>
            </a:r>
          </a:p>
          <a:p>
            <a:pPr marL="1081088" lvl="2" indent="-574675"/>
            <a:r>
              <a:rPr lang="en-GB" sz="2400" dirty="0" err="1"/>
              <a:t>Meçane</a:t>
            </a:r>
            <a:r>
              <a:rPr lang="en-GB" sz="2400" dirty="0"/>
              <a:t>	</a:t>
            </a:r>
            <a:r>
              <a:rPr lang="en-GB" sz="2400" i="1" dirty="0"/>
              <a:t>median	</a:t>
            </a:r>
            <a:r>
              <a:rPr lang="en-GB" sz="2400" dirty="0"/>
              <a:t>35 x 50 cm</a:t>
            </a:r>
          </a:p>
          <a:p>
            <a:pPr marL="1081088" lvl="2" indent="-574675"/>
            <a:r>
              <a:rPr lang="en-GB" sz="2400" dirty="0" err="1"/>
              <a:t>Reçute</a:t>
            </a:r>
            <a:r>
              <a:rPr lang="en-GB" sz="2400" dirty="0"/>
              <a:t>	</a:t>
            </a:r>
            <a:r>
              <a:rPr lang="en-GB" sz="2400" i="1" dirty="0"/>
              <a:t>chancery	</a:t>
            </a:r>
            <a:r>
              <a:rPr lang="en-GB" sz="2400" dirty="0"/>
              <a:t>31·5 x 46 cm</a:t>
            </a:r>
          </a:p>
          <a:p>
            <a:pPr marL="49213" indent="0">
              <a:spcBef>
                <a:spcPts val="3000"/>
              </a:spcBef>
              <a:buNone/>
            </a:pPr>
            <a:r>
              <a:rPr lang="en-GB" dirty="0"/>
              <a:t>Neil Harris, </a:t>
            </a:r>
            <a:r>
              <a:rPr lang="en-GB" dirty="0">
                <a:hlinkClick r:id="rId3"/>
              </a:rPr>
              <a:t>http://ihl.enssib.fr/en/paper-and-watermarks-as-bibliographical-evidence/the-shape-of-paper</a:t>
            </a:r>
            <a:endParaRPr lang="en-GB" dirty="0"/>
          </a:p>
          <a:p>
            <a:pPr marL="49213" indent="0">
              <a:buNone/>
            </a:pPr>
            <a:endParaRPr lang="en-GB" sz="2800" dirty="0"/>
          </a:p>
          <a:p>
            <a:pPr marL="1081088" lvl="2" indent="-574675"/>
            <a:endParaRPr lang="en-GB" sz="2400" i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00E7A96-7E92-4A07-817D-66D4348A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29" y="1479176"/>
            <a:ext cx="4325471" cy="32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C2562E-4866-4533-8705-5FF14D98018A}"/>
              </a:ext>
            </a:extLst>
          </p:cNvPr>
          <p:cNvSpPr txBox="1"/>
          <p:nvPr/>
        </p:nvSpPr>
        <p:spPr>
          <a:xfrm>
            <a:off x="8126506" y="4673969"/>
            <a:ext cx="39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Museo Civico </a:t>
            </a:r>
            <a:r>
              <a:rPr lang="en-GB" dirty="0" err="1"/>
              <a:t>Medievale</a:t>
            </a:r>
            <a:r>
              <a:rPr lang="en-GB" dirty="0"/>
              <a:t>, Bologna</a:t>
            </a:r>
          </a:p>
        </p:txBody>
      </p:sp>
    </p:spTree>
    <p:extLst>
      <p:ext uri="{BB962C8B-B14F-4D97-AF65-F5344CB8AC3E}">
        <p14:creationId xmlns:p14="http://schemas.microsoft.com/office/powerpoint/2010/main" val="25066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397E-2A9A-4F4E-A88E-6CDDDB16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90406"/>
            <a:ext cx="9601200" cy="746723"/>
          </a:xfrm>
        </p:spPr>
        <p:txBody>
          <a:bodyPr>
            <a:normAutofit/>
          </a:bodyPr>
          <a:lstStyle/>
          <a:p>
            <a:r>
              <a:rPr lang="en-GB" sz="36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2F09-B8CA-4482-A96A-BBDF1D1DB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953" y="1519517"/>
            <a:ext cx="10650071" cy="463923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Georgia" panose="02040502050405020303" pitchFamily="18" charset="0"/>
              </a:rPr>
              <a:t>Aldus’s innovation of 1501 was not just the use of italic type and octavo format for classical texts.</a:t>
            </a:r>
          </a:p>
          <a:p>
            <a:r>
              <a:rPr lang="en-GB" sz="2400" dirty="0">
                <a:latin typeface="Georgia" panose="02040502050405020303" pitchFamily="18" charset="0"/>
              </a:rPr>
              <a:t>Commissioning a new size of paper was quickly recognised by competitors as part of the appeal of his new series of books.</a:t>
            </a:r>
          </a:p>
          <a:p>
            <a:r>
              <a:rPr lang="en-GB" sz="2400" dirty="0">
                <a:latin typeface="Georgia" panose="02040502050405020303" pitchFamily="18" charset="0"/>
              </a:rPr>
              <a:t>Further questions:</a:t>
            </a:r>
          </a:p>
          <a:p>
            <a:pPr lvl="2"/>
            <a:r>
              <a:rPr lang="en-GB" sz="2200" dirty="0">
                <a:latin typeface="Georgia" panose="02040502050405020303" pitchFamily="18" charset="0"/>
              </a:rPr>
              <a:t>Was narrow median paper used for manuscript production in the late 15th century?</a:t>
            </a:r>
          </a:p>
          <a:p>
            <a:pPr lvl="2"/>
            <a:r>
              <a:rPr lang="en-GB" sz="2200" dirty="0">
                <a:latin typeface="Georgia" panose="02040502050405020303" pitchFamily="18" charset="0"/>
              </a:rPr>
              <a:t>Were there similar developments for other paper sizes in 16th-century: </a:t>
            </a:r>
            <a:br>
              <a:rPr lang="en-GB" sz="2200" dirty="0">
                <a:latin typeface="Georgia" panose="02040502050405020303" pitchFamily="18" charset="0"/>
              </a:rPr>
            </a:br>
            <a:r>
              <a:rPr lang="en-GB" sz="2200" dirty="0">
                <a:latin typeface="Georgia" panose="02040502050405020303" pitchFamily="18" charset="0"/>
              </a:rPr>
              <a:t>folios, quartos, duodecimos, etc.?</a:t>
            </a:r>
          </a:p>
          <a:p>
            <a:r>
              <a:rPr lang="en-GB" sz="2400" b="1" dirty="0">
                <a:latin typeface="Georgia" panose="02040502050405020303" pitchFamily="18" charset="0"/>
              </a:rPr>
              <a:t>Cataloguers and bibliographers </a:t>
            </a:r>
            <a:r>
              <a:rPr lang="en-GB" sz="2400" b="1" i="1" dirty="0">
                <a:latin typeface="Georgia" panose="02040502050405020303" pitchFamily="18" charset="0"/>
              </a:rPr>
              <a:t>must</a:t>
            </a:r>
            <a:r>
              <a:rPr lang="en-GB" sz="2400" b="1" dirty="0">
                <a:latin typeface="Georgia" panose="02040502050405020303" pitchFamily="18" charset="0"/>
              </a:rPr>
              <a:t> record page dimensions.</a:t>
            </a:r>
          </a:p>
          <a:p>
            <a:pPr marL="506412" lvl="2" indent="0">
              <a:buNone/>
            </a:pPr>
            <a:r>
              <a:rPr lang="en-GB" sz="20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8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43000" y="3616036"/>
            <a:ext cx="9906000" cy="73688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600" dirty="0">
                <a:latin typeface="Georgia" panose="02040502050405020303" pitchFamily="18" charset="0"/>
              </a:rPr>
              <a:t>David Shaw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125398" y="4673239"/>
            <a:ext cx="4047566" cy="122713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en-GB" altLang="en-US" sz="2400" b="1" dirty="0"/>
              <a:t>Web site : </a:t>
            </a:r>
            <a:r>
              <a:rPr lang="en-GB" altLang="en-US" sz="2400" b="1" dirty="0">
                <a:hlinkClick r:id="rId2"/>
              </a:rPr>
              <a:t>www.djshaw.uk</a:t>
            </a:r>
            <a:endParaRPr lang="en-GB" altLang="en-US" sz="2400" b="1" dirty="0"/>
          </a:p>
          <a:p>
            <a:pPr algn="ctr" eaLnBrk="1" hangingPunct="1">
              <a:buFontTx/>
              <a:buNone/>
            </a:pPr>
            <a:r>
              <a:rPr lang="en-GB" altLang="en-US" sz="2400" b="1" dirty="0"/>
              <a:t>Email : </a:t>
            </a:r>
            <a:r>
              <a:rPr lang="en-GB" altLang="en-US" sz="2400" b="1" dirty="0">
                <a:hlinkClick r:id="rId3"/>
              </a:rPr>
              <a:t>david@djshaw.co.uk</a:t>
            </a:r>
            <a:endParaRPr lang="en-GB" altLang="en-US" sz="2400" b="1" dirty="0"/>
          </a:p>
          <a:p>
            <a:pPr algn="ctr">
              <a:buNone/>
            </a:pPr>
            <a:r>
              <a:rPr lang="en-GB" altLang="en-US" sz="2400" b="1" dirty="0"/>
              <a:t>Blog: </a:t>
            </a:r>
            <a:r>
              <a:rPr lang="en-GB" altLang="en-US" sz="2400" b="1" dirty="0">
                <a:hlinkClick r:id="rId4"/>
              </a:rPr>
              <a:t>https://www.djshaw.blog/</a:t>
            </a:r>
            <a:endParaRPr lang="en-GB" altLang="en-US" sz="2400" b="1" dirty="0"/>
          </a:p>
          <a:p>
            <a:pPr>
              <a:buNone/>
            </a:pPr>
            <a:endParaRPr lang="en-GB" altLang="en-US" sz="2400" b="1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24582" name="Picture 6" descr="C:\Documents and Settings\user\My Documents\DJS\Self\www\djs-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890" y="3984480"/>
            <a:ext cx="157711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255"/>
            <a:ext cx="1001236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5119" y="6261032"/>
            <a:ext cx="1097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This file: </a:t>
            </a:r>
            <a:r>
              <a:rPr lang="en-GB" sz="2400" dirty="0">
                <a:hlinkClick r:id="rId7"/>
              </a:rPr>
              <a:t>docs.djshaw.co.uk/BibSoc_2020-12-15.pptx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2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827406"/>
          </a:xfrm>
        </p:spPr>
        <p:txBody>
          <a:bodyPr/>
          <a:lstStyle/>
          <a:p>
            <a:r>
              <a:rPr lang="en-GB" dirty="0"/>
              <a:t>Medieval paper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1524000"/>
            <a:ext cx="8319247" cy="3809999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The shape of the sheet of paper</a:t>
            </a:r>
          </a:p>
          <a:p>
            <a:pPr lvl="1"/>
            <a:r>
              <a:rPr lang="en-GB" sz="2800" dirty="0"/>
              <a:t>Divide the height of the sheet by the width : </a:t>
            </a:r>
          </a:p>
          <a:p>
            <a:pPr lvl="1"/>
            <a:r>
              <a:rPr lang="en-GB" sz="2800" dirty="0"/>
              <a:t>Ratio of width to height is approximately </a:t>
            </a:r>
            <a:r>
              <a:rPr lang="en-GB" sz="2800" b="1" dirty="0"/>
              <a:t>1 : 1·41</a:t>
            </a:r>
          </a:p>
          <a:p>
            <a:pPr lvl="1"/>
            <a:r>
              <a:rPr lang="en-GB" sz="2800" dirty="0"/>
              <a:t>This is equivalent to 1 : square root of 2 (1·4142135623731)</a:t>
            </a:r>
          </a:p>
          <a:p>
            <a:pPr lvl="1">
              <a:spcBef>
                <a:spcPts val="2400"/>
              </a:spcBef>
            </a:pPr>
            <a:r>
              <a:rPr lang="en-GB" sz="2800" dirty="0"/>
              <a:t>The same ratio as the modern A0, A1, A2, A3, A4, A5 papers (ISO 216)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71279-8068-49E2-97F2-B5A7CA7F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623" y="3564997"/>
            <a:ext cx="3563471" cy="24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Medieval paper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Just like modern A3, A4, A5 paper, when the sheet is folded in two, the height/width ratio remains roughly the same </a:t>
            </a:r>
          </a:p>
          <a:p>
            <a:pPr lvl="1"/>
            <a:r>
              <a:rPr lang="en-GB" sz="2600" dirty="0"/>
              <a:t>in folio, quarto, octavo, </a:t>
            </a:r>
            <a:r>
              <a:rPr lang="en-GB" sz="2600" dirty="0" err="1"/>
              <a:t>sextodecimo</a:t>
            </a:r>
            <a:r>
              <a:rPr lang="en-GB" sz="2600" dirty="0"/>
              <a:t>, etc., </a:t>
            </a:r>
          </a:p>
          <a:p>
            <a:pPr lvl="1"/>
            <a:r>
              <a:rPr lang="en-GB" sz="2600" dirty="0"/>
              <a:t>(but not in 12°, 18°, 24°, etc.)</a:t>
            </a:r>
          </a:p>
          <a:p>
            <a:r>
              <a:rPr lang="en-GB" sz="2800" dirty="0"/>
              <a:t>A chancery sheet (31·5 x 46 cm, ratio 1 : 1·46) </a:t>
            </a:r>
            <a:br>
              <a:rPr lang="en-GB" sz="2800" dirty="0"/>
            </a:br>
            <a:r>
              <a:rPr lang="en-GB" sz="2800" dirty="0"/>
              <a:t>gives an octavo page of 15·8 x 11·5 cm (uncut), </a:t>
            </a:r>
            <a:br>
              <a:rPr lang="en-GB" sz="2800" dirty="0"/>
            </a:br>
            <a:r>
              <a:rPr lang="en-GB" sz="2800" dirty="0"/>
              <a:t>(ratio 1 : 1·38)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8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3A22-70EB-401B-96B1-E3EBE5BB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50" y="503853"/>
            <a:ext cx="4538326" cy="1338394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Sheet size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F92EF-D971-4631-A7FC-458EA7F0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48" y="4731981"/>
            <a:ext cx="6756028" cy="1372984"/>
          </a:xfrm>
        </p:spPr>
        <p:txBody>
          <a:bodyPr>
            <a:normAutofit/>
          </a:bodyPr>
          <a:lstStyle/>
          <a:p>
            <a:pPr marL="0" indent="268288">
              <a:buNone/>
              <a:tabLst>
                <a:tab pos="2595563" algn="l"/>
                <a:tab pos="4572000" algn="l"/>
              </a:tabLst>
            </a:pPr>
            <a:r>
              <a:rPr lang="en-GB" dirty="0"/>
              <a:t>Royal folio	Median folio	Chancery folio</a:t>
            </a:r>
          </a:p>
          <a:p>
            <a:pPr marL="0" indent="268288" algn="r">
              <a:buNone/>
              <a:tabLst>
                <a:tab pos="2595563" algn="l"/>
                <a:tab pos="4572000" algn="l"/>
              </a:tabLst>
            </a:pPr>
            <a:r>
              <a:rPr lang="en-GB" sz="1600" dirty="0"/>
              <a:t>University of Pennsylvania</a:t>
            </a:r>
            <a:br>
              <a:rPr lang="en-GB" sz="1600" dirty="0"/>
            </a:br>
            <a:r>
              <a:rPr lang="en-GB" sz="1600" dirty="0">
                <a:hlinkClick r:id="rId2"/>
              </a:rPr>
              <a:t>https://schoenberginstitute.org/2017/01/30/the-needham-calculator-1-0-and-the-flavors-of-fifteenth-century-paper/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9C21D-3679-4FA2-9AE2-B923995B2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9" y="503853"/>
            <a:ext cx="6354801" cy="4228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09D5A-22DD-4839-BB29-9024B1A0A018}"/>
              </a:ext>
            </a:extLst>
          </p:cNvPr>
          <p:cNvSpPr txBox="1"/>
          <p:nvPr/>
        </p:nvSpPr>
        <p:spPr>
          <a:xfrm>
            <a:off x="632067" y="2916099"/>
            <a:ext cx="44710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latin typeface="Georgia" panose="02040502050405020303" pitchFamily="18" charset="0"/>
              </a:rPr>
              <a:t>Three manuscripts </a:t>
            </a:r>
            <a:br>
              <a:rPr lang="en-GB" sz="2800" dirty="0">
                <a:latin typeface="Georgia" panose="02040502050405020303" pitchFamily="18" charset="0"/>
              </a:rPr>
            </a:br>
            <a:r>
              <a:rPr lang="en-GB" sz="2800" dirty="0">
                <a:latin typeface="Georgia" panose="02040502050405020303" pitchFamily="18" charset="0"/>
              </a:rPr>
              <a:t>in folio format </a:t>
            </a:r>
            <a:br>
              <a:rPr lang="en-GB" sz="2800" dirty="0">
                <a:latin typeface="Georgia" panose="02040502050405020303" pitchFamily="18" charset="0"/>
              </a:rPr>
            </a:br>
            <a:r>
              <a:rPr lang="en-GB" sz="2800" dirty="0">
                <a:latin typeface="Georgia" panose="02040502050405020303" pitchFamily="18" charset="0"/>
              </a:rPr>
              <a:t>using three different </a:t>
            </a:r>
            <a:br>
              <a:rPr lang="en-GB" sz="2800" dirty="0">
                <a:latin typeface="Georgia" panose="02040502050405020303" pitchFamily="18" charset="0"/>
              </a:rPr>
            </a:br>
            <a:r>
              <a:rPr lang="en-GB" sz="2800" dirty="0">
                <a:latin typeface="Georgia" panose="02040502050405020303" pitchFamily="18" charset="0"/>
              </a:rPr>
              <a:t>sizes of paper</a:t>
            </a:r>
          </a:p>
        </p:txBody>
      </p:sp>
    </p:spTree>
    <p:extLst>
      <p:ext uri="{BB962C8B-B14F-4D97-AF65-F5344CB8AC3E}">
        <p14:creationId xmlns:p14="http://schemas.microsoft.com/office/powerpoint/2010/main" val="22081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20A7-87AE-4BB2-8C82-F98E4A81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153" y="503853"/>
            <a:ext cx="5661211" cy="1142385"/>
          </a:xfrm>
        </p:spPr>
        <p:txBody>
          <a:bodyPr>
            <a:normAutofit fontScale="90000"/>
          </a:bodyPr>
          <a:lstStyle/>
          <a:p>
            <a:r>
              <a:rPr lang="en-GB" dirty="0"/>
              <a:t>Five manuscripts written on Chancery paper in five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D3E36-BF85-41DC-9EF4-D5B209631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270" y="2205318"/>
            <a:ext cx="5177118" cy="36668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tabLst>
                <a:tab pos="3052763" algn="l"/>
              </a:tabLst>
            </a:pPr>
            <a:r>
              <a:rPr lang="en-GB" sz="2600" dirty="0"/>
              <a:t>	</a:t>
            </a:r>
            <a:r>
              <a:rPr lang="en-GB" sz="5100" dirty="0"/>
              <a:t>16mo</a:t>
            </a:r>
          </a:p>
          <a:p>
            <a:pPr marL="0" indent="0">
              <a:buNone/>
              <a:tabLst>
                <a:tab pos="3052763" algn="l"/>
              </a:tabLst>
            </a:pPr>
            <a:r>
              <a:rPr lang="en-GB" sz="5100" dirty="0"/>
              <a:t>	octavo</a:t>
            </a:r>
          </a:p>
          <a:p>
            <a:pPr marL="0" indent="0">
              <a:buNone/>
              <a:tabLst>
                <a:tab pos="3052763" algn="l"/>
              </a:tabLst>
            </a:pPr>
            <a:r>
              <a:rPr lang="en-GB" sz="5100" dirty="0"/>
              <a:t>	quarto</a:t>
            </a:r>
          </a:p>
          <a:p>
            <a:pPr marL="0" indent="0">
              <a:buNone/>
              <a:tabLst>
                <a:tab pos="3052763" algn="l"/>
              </a:tabLst>
            </a:pPr>
            <a:r>
              <a:rPr lang="en-GB" sz="5100" dirty="0"/>
              <a:t>agenda quarto	folio</a:t>
            </a:r>
            <a:br>
              <a:rPr lang="en-GB" sz="5100" dirty="0"/>
            </a:br>
            <a:endParaRPr lang="en-GB" sz="1600" dirty="0">
              <a:solidFill>
                <a:srgbClr val="2D2E2D"/>
              </a:solidFill>
            </a:endParaRPr>
          </a:p>
          <a:p>
            <a:pPr marL="0" lvl="0" indent="268288" algn="r">
              <a:buClr>
                <a:srgbClr val="D15A3E"/>
              </a:buClr>
              <a:buNone/>
              <a:tabLst>
                <a:tab pos="2595563" algn="l"/>
              </a:tabLst>
            </a:pPr>
            <a:endParaRPr lang="en-GB" sz="1600" dirty="0">
              <a:solidFill>
                <a:srgbClr val="2D2E2D"/>
              </a:solidFill>
            </a:endParaRPr>
          </a:p>
          <a:p>
            <a:pPr marL="0" lvl="0" indent="268288" algn="r">
              <a:spcBef>
                <a:spcPts val="0"/>
              </a:spcBef>
              <a:buClr>
                <a:srgbClr val="D15A3E"/>
              </a:buClr>
              <a:buNone/>
              <a:tabLst>
                <a:tab pos="2595563" algn="l"/>
                <a:tab pos="4572000" algn="l"/>
              </a:tabLst>
            </a:pPr>
            <a:r>
              <a:rPr lang="en-GB" sz="2500" dirty="0">
                <a:solidFill>
                  <a:srgbClr val="2D2E2D"/>
                </a:solidFill>
              </a:rPr>
              <a:t>University of Pennsylvania</a:t>
            </a:r>
          </a:p>
          <a:p>
            <a:pPr marL="0" lvl="0" indent="268288" algn="r">
              <a:spcBef>
                <a:spcPts val="600"/>
              </a:spcBef>
              <a:buClr>
                <a:srgbClr val="D15A3E"/>
              </a:buClr>
              <a:buNone/>
              <a:tabLst>
                <a:tab pos="2595563" algn="l"/>
                <a:tab pos="4572000" algn="l"/>
              </a:tabLst>
            </a:pPr>
            <a:br>
              <a:rPr lang="en-GB" sz="2500" dirty="0">
                <a:solidFill>
                  <a:srgbClr val="2D2E2D"/>
                </a:solidFill>
              </a:rPr>
            </a:br>
            <a:r>
              <a:rPr lang="en-GB" sz="2500" dirty="0">
                <a:solidFill>
                  <a:srgbClr val="2D2E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https://schoenberginstitute.org/2017/01/30/the-needham-calculator-1-0-and-the-flavors-of-fifteenth-century-paper/</a:t>
            </a:r>
            <a:endParaRPr lang="en-GB" sz="2500" dirty="0">
              <a:solidFill>
                <a:srgbClr val="2D2E2D"/>
              </a:solidFill>
            </a:endParaRPr>
          </a:p>
          <a:p>
            <a:pPr marL="0" indent="0">
              <a:buNone/>
              <a:tabLst>
                <a:tab pos="2689225" algn="l"/>
              </a:tabLst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49A72-3D74-4CD4-A221-4035FDF9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64" y="706146"/>
            <a:ext cx="5543489" cy="5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62947"/>
          </a:xfrm>
        </p:spPr>
        <p:txBody>
          <a:bodyPr/>
          <a:lstStyle/>
          <a:p>
            <a:r>
              <a:rPr lang="en-GB" dirty="0"/>
              <a:t>Paul Needham’s work on early printing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41613"/>
            <a:ext cx="9601200" cy="484990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As well as Imperial, Royal, Median and Chancery papers, Paul Needham identifies some intermediate sizes used in incunable printing:</a:t>
            </a:r>
          </a:p>
          <a:p>
            <a:pPr lvl="2"/>
            <a:r>
              <a:rPr lang="en-GB" sz="2400" dirty="0"/>
              <a:t>Super-royal</a:t>
            </a:r>
          </a:p>
          <a:p>
            <a:pPr lvl="2"/>
            <a:r>
              <a:rPr lang="en-GB" sz="2400" dirty="0"/>
              <a:t>Super-median</a:t>
            </a:r>
          </a:p>
          <a:p>
            <a:pPr lvl="2"/>
            <a:r>
              <a:rPr lang="en-GB" sz="2400" dirty="0"/>
              <a:t>Super-chancery</a:t>
            </a:r>
          </a:p>
          <a:p>
            <a:pPr marL="49212" indent="0">
              <a:buNone/>
            </a:pPr>
            <a:r>
              <a:rPr lang="en-GB" sz="2800" dirty="0"/>
              <a:t>These are wider, with a width-to-height ratio of </a:t>
            </a:r>
            <a:r>
              <a:rPr lang="en-GB" sz="2800" b="1" dirty="0"/>
              <a:t>1 : 1·33 </a:t>
            </a:r>
            <a:r>
              <a:rPr lang="en-GB" sz="2800" dirty="0"/>
              <a:t>and do not preserve the ratio when folded.</a:t>
            </a:r>
          </a:p>
          <a:p>
            <a:pPr marL="49212" indent="0">
              <a:buNone/>
            </a:pPr>
            <a:r>
              <a:rPr lang="en-GB" sz="2800" dirty="0"/>
              <a:t>A super-median sheet gives an octavo page of 17 x 13 cm (uncut), ratio </a:t>
            </a:r>
            <a:r>
              <a:rPr lang="en-GB" sz="2800" b="1" dirty="0"/>
              <a:t>1 : 1·53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8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Recording the data for paper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Cataloguers and bibliographers </a:t>
            </a:r>
            <a:r>
              <a:rPr lang="en-GB" sz="2800" i="1" dirty="0"/>
              <a:t>should</a:t>
            </a:r>
            <a:r>
              <a:rPr lang="en-GB" sz="2800" dirty="0"/>
              <a:t> record page dimensions and </a:t>
            </a:r>
            <a:r>
              <a:rPr lang="en-GB" sz="2800" i="1" dirty="0"/>
              <a:t>should</a:t>
            </a:r>
            <a:r>
              <a:rPr lang="en-GB" sz="2800" dirty="0"/>
              <a:t> record the sheet size and name, calculated from the format (</a:t>
            </a:r>
            <a:r>
              <a:rPr lang="en-GB" sz="2800" i="1" dirty="0"/>
              <a:t>but they don’t</a:t>
            </a:r>
            <a:r>
              <a:rPr lang="en-GB" sz="2800" dirty="0"/>
              <a:t>).</a:t>
            </a:r>
          </a:p>
          <a:p>
            <a:r>
              <a:rPr lang="en-GB" sz="2800" dirty="0"/>
              <a:t>The ‘Needham Calculator’ (by Will Noel and colleagues in Philadelphia): </a:t>
            </a:r>
          </a:p>
          <a:p>
            <a:pPr lvl="1"/>
            <a:r>
              <a:rPr lang="en-GB" sz="2400" dirty="0">
                <a:hlinkClick r:id="rId3"/>
              </a:rPr>
              <a:t>https://schoenberginstitute.org/2017/01/30/the-needham-calculator-1-0-and-the-flavors-of-fifteenth-century-paper/</a:t>
            </a:r>
            <a:endParaRPr lang="en-GB" sz="2400" dirty="0"/>
          </a:p>
          <a:p>
            <a:pPr lvl="1"/>
            <a:r>
              <a:rPr lang="en-GB" sz="2400" dirty="0">
                <a:hlinkClick r:id="rId4"/>
              </a:rPr>
              <a:t>http://www.needhamcalculator.net/</a:t>
            </a:r>
            <a:endParaRPr lang="en-GB" sz="2400" dirty="0"/>
          </a:p>
          <a:p>
            <a:pPr lvl="1"/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1647</Words>
  <Application>Microsoft Office PowerPoint</Application>
  <PresentationFormat>Widescreen</PresentationFormat>
  <Paragraphs>173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Georgia</vt:lpstr>
      <vt:lpstr>Arial</vt:lpstr>
      <vt:lpstr>Calibri</vt:lpstr>
      <vt:lpstr>Diamond Grid 16x9</vt:lpstr>
      <vt:lpstr>Paper for octavos Innovation in early sixteenth-century  book production.  David Shaw</vt:lpstr>
      <vt:lpstr>PowerPoint Presentation</vt:lpstr>
      <vt:lpstr>Medieval paper</vt:lpstr>
      <vt:lpstr>Medieval paper (2)</vt:lpstr>
      <vt:lpstr>Medieval paper (3)</vt:lpstr>
      <vt:lpstr>Sheet size is important</vt:lpstr>
      <vt:lpstr>Five manuscripts written on Chancery paper in five formats</vt:lpstr>
      <vt:lpstr>Paul Needham’s work on early printing paper</vt:lpstr>
      <vt:lpstr>Recording the data for paper sizes</vt:lpstr>
      <vt:lpstr>The ‘Needham Calculator’</vt:lpstr>
      <vt:lpstr>On into the sixteenth century …</vt:lpstr>
      <vt:lpstr>Aldine octavos</vt:lpstr>
      <vt:lpstr>Aldine Juvenal and Persius, 1501</vt:lpstr>
      <vt:lpstr>The popularity of the Aldine octavos </vt:lpstr>
      <vt:lpstr>The paper for the Aldine octavos</vt:lpstr>
      <vt:lpstr>‘Narrow median’ paper</vt:lpstr>
      <vt:lpstr>The 1501 Aldine Juvenal and the binder</vt:lpstr>
      <vt:lpstr>The Needham Calculator</vt:lpstr>
      <vt:lpstr>Is Aldus’s Narrow Median paper an innovation?</vt:lpstr>
      <vt:lpstr>The Aldine counterfeits printed in Lyon</vt:lpstr>
      <vt:lpstr>Copying the Aldine octavos</vt:lpstr>
      <vt:lpstr>The Lyons Aldine counterfeits : What to copy?</vt:lpstr>
      <vt:lpstr>The Lyons Aldine counterfeits</vt:lpstr>
      <vt:lpstr>Octavos after Aldus</vt:lpstr>
      <vt:lpstr>PowerPoint Presentation</vt:lpstr>
      <vt:lpstr>French post-incunables (1501–1520)</vt:lpstr>
      <vt:lpstr>Octavos printed in Paris by Pierre Vidoue</vt:lpstr>
      <vt:lpstr>16th-century octavo editions of Juvenal</vt:lpstr>
      <vt:lpstr>Plantin’s 1565 Juvenal and Persius</vt:lpstr>
      <vt:lpstr>Conclusion</vt:lpstr>
      <vt:lpstr>David Shaw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2016-09-22T15:28:02Z</dcterms:created>
  <dcterms:modified xsi:type="dcterms:W3CDTF">2020-12-15T10:15:27Z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